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image/gif"/>
  <Default Extension="m4a" ContentType="audio/mp4"/>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80" r:id="rId4"/>
    <p:sldId id="284" r:id="rId5"/>
    <p:sldId id="277" r:id="rId6"/>
    <p:sldId id="258" r:id="rId7"/>
    <p:sldId id="279" r:id="rId8"/>
    <p:sldId id="281" r:id="rId9"/>
    <p:sldId id="282" r:id="rId10"/>
    <p:sldId id="283" r:id="rId11"/>
    <p:sldId id="259" r:id="rId12"/>
    <p:sldId id="261" r:id="rId13"/>
    <p:sldId id="263" r:id="rId14"/>
    <p:sldId id="265" r:id="rId15"/>
    <p:sldId id="267" r:id="rId16"/>
    <p:sldId id="270" r:id="rId17"/>
    <p:sldId id="271"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602AC-878D-5D4C-B4D6-09CA23680DBE}" type="datetimeFigureOut">
              <a:rPr lang="en-US" smtClean="0"/>
              <a:t>6/10/17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067DD-E8B4-6C41-AD02-5F7F85CAACA1}" type="slidenum">
              <a:rPr lang="en-US" smtClean="0"/>
              <a:t>‹#›</a:t>
            </a:fld>
            <a:endParaRPr lang="en-US"/>
          </a:p>
        </p:txBody>
      </p:sp>
    </p:spTree>
    <p:extLst>
      <p:ext uri="{BB962C8B-B14F-4D97-AF65-F5344CB8AC3E}">
        <p14:creationId xmlns:p14="http://schemas.microsoft.com/office/powerpoint/2010/main" val="3800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As </a:t>
            </a:r>
            <a:r>
              <a:rPr lang="en-CA" sz="1200" kern="1200" dirty="0" smtClean="0">
                <a:solidFill>
                  <a:schemeClr val="tx1"/>
                </a:solidFill>
                <a:effectLst/>
                <a:latin typeface="+mn-lt"/>
                <a:ea typeface="+mn-ea"/>
                <a:cs typeface="+mn-cs"/>
              </a:rPr>
              <a:t>an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Educator</a:t>
            </a:r>
            <a:r>
              <a:rPr lang="en-CA" sz="1200" kern="1200" dirty="0" smtClean="0">
                <a:solidFill>
                  <a:schemeClr val="tx1"/>
                </a:solidFill>
                <a:effectLst/>
                <a:latin typeface="+mn-lt"/>
                <a:ea typeface="+mn-ea"/>
                <a:cs typeface="+mn-cs"/>
              </a:rPr>
              <a:t>, I </a:t>
            </a:r>
            <a:r>
              <a:rPr lang="en-CA" sz="1200" kern="1200" dirty="0" smtClean="0">
                <a:solidFill>
                  <a:schemeClr val="tx1"/>
                </a:solidFill>
                <a:effectLst/>
                <a:latin typeface="+mn-lt"/>
                <a:ea typeface="+mn-ea"/>
                <a:cs typeface="+mn-cs"/>
              </a:rPr>
              <a:t>believe it is important to create</a:t>
            </a:r>
            <a:r>
              <a:rPr lang="en-CA" sz="1200" kern="1200" baseline="0" dirty="0" smtClean="0">
                <a:solidFill>
                  <a:schemeClr val="tx1"/>
                </a:solidFill>
                <a:effectLst/>
                <a:latin typeface="+mn-lt"/>
                <a:ea typeface="+mn-ea"/>
                <a:cs typeface="+mn-cs"/>
              </a:rPr>
              <a:t> a d</a:t>
            </a:r>
            <a:r>
              <a:rPr lang="en-CA" sz="1200" kern="1200" dirty="0" smtClean="0">
                <a:solidFill>
                  <a:schemeClr val="tx1"/>
                </a:solidFill>
                <a:effectLst/>
                <a:latin typeface="+mn-lt"/>
                <a:ea typeface="+mn-ea"/>
                <a:cs typeface="+mn-cs"/>
              </a:rPr>
              <a:t>iversity-based inclusive learning</a:t>
            </a:r>
            <a:r>
              <a:rPr lang="en-CA" sz="1200" kern="1200" baseline="0" dirty="0" smtClean="0">
                <a:solidFill>
                  <a:schemeClr val="tx1"/>
                </a:solidFill>
                <a:effectLst/>
                <a:latin typeface="+mn-lt"/>
                <a:ea typeface="+mn-ea"/>
                <a:cs typeface="+mn-cs"/>
              </a:rPr>
              <a:t> community for all.  </a:t>
            </a:r>
            <a:r>
              <a:rPr lang="en-CA" sz="1200" kern="1200" dirty="0" smtClean="0">
                <a:solidFill>
                  <a:schemeClr val="tx1"/>
                </a:solidFill>
                <a:effectLst/>
                <a:latin typeface="+mn-lt"/>
                <a:ea typeface="+mn-ea"/>
                <a:cs typeface="+mn-cs"/>
              </a:rPr>
              <a:t>I will </a:t>
            </a:r>
            <a:r>
              <a:rPr lang="en-CA" sz="1200" kern="1200" dirty="0" smtClean="0">
                <a:solidFill>
                  <a:schemeClr val="tx1"/>
                </a:solidFill>
                <a:effectLst/>
                <a:latin typeface="+mn-lt"/>
                <a:ea typeface="+mn-ea"/>
                <a:cs typeface="+mn-cs"/>
              </a:rPr>
              <a:t>ensure that; </a:t>
            </a:r>
            <a:endParaRPr lang="en-US" dirty="0"/>
          </a:p>
        </p:txBody>
      </p:sp>
      <p:sp>
        <p:nvSpPr>
          <p:cNvPr id="4" name="Slide Number Placeholder 3"/>
          <p:cNvSpPr>
            <a:spLocks noGrp="1"/>
          </p:cNvSpPr>
          <p:nvPr>
            <p:ph type="sldNum" sz="quarter" idx="10"/>
          </p:nvPr>
        </p:nvSpPr>
        <p:spPr/>
        <p:txBody>
          <a:bodyPr/>
          <a:lstStyle/>
          <a:p>
            <a:fld id="{105067DD-E8B4-6C41-AD02-5F7F85CAACA1}" type="slidenum">
              <a:rPr lang="en-US" smtClean="0"/>
              <a:t>2</a:t>
            </a:fld>
            <a:endParaRPr lang="en-US"/>
          </a:p>
        </p:txBody>
      </p:sp>
    </p:spTree>
    <p:extLst>
      <p:ext uri="{BB962C8B-B14F-4D97-AF65-F5344CB8AC3E}">
        <p14:creationId xmlns:p14="http://schemas.microsoft.com/office/powerpoint/2010/main" val="190895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Principles of the ‘Diversity-based Inclusive Classroom’.</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Dimensions of diversity such as age, ability, gender, sexual orientation, socio-economic status, family composition, learning styles, culture, ethnicity and language are valued and respected on a daily basis.</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Children learn the language of diversity, which includes concepts of equity and equality, in the diverse languages represented in the classroom.</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learners, which includes the teacher who is also a learner, create a class vision statement that supports diversity in the classroom.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All children’s language and cultures are celebrated and woven into the curriculum through family engagement in sharing and learning.  This occurs across disciplines. Every family’s dimensions of diversity will be integrated into the learning.  This models global citizenship where everyone is celebrated and included.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Digital Literacy is engaged to support the celebration and learning of diversity, which includes cultures and languages.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Conflicts based on differences are resolved using restorative practices that focus on relationship and restitution.</a:t>
            </a:r>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5067DD-E8B4-6C41-AD02-5F7F85CAACA1}" type="slidenum">
              <a:rPr lang="en-US" smtClean="0"/>
              <a:t>3</a:t>
            </a:fld>
            <a:endParaRPr lang="en-US"/>
          </a:p>
        </p:txBody>
      </p:sp>
    </p:spTree>
    <p:extLst>
      <p:ext uri="{BB962C8B-B14F-4D97-AF65-F5344CB8AC3E}">
        <p14:creationId xmlns:p14="http://schemas.microsoft.com/office/powerpoint/2010/main" val="88604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 believe in Vygotsky’s premise that communication is a tool that is developed within a cultural context through social interaction.  For younger children who are in the early primary grades, expressive and receptive language are the most important components of language because they are the most useful.  For ELL’s, becoming fluent in expressive and receptive oral language is a matter of survival and often develops before reading and writing skills.  However, research shows that all four components of language must be learned concurrently for ELL’s to develop whole language skills.  One component reinforces the other, for example; listening to a read aloud, while viewing the written words and then participating in a discussion about the story, engages all 4 components of language acquisition within a social context. The more interactive the experience of reading the story is, the more the ELL’s and all children will learn the 4 components of language encompassed in the story.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5067DD-E8B4-6C41-AD02-5F7F85CAACA1}" type="slidenum">
              <a:rPr lang="en-US" smtClean="0"/>
              <a:t>4</a:t>
            </a:fld>
            <a:endParaRPr lang="en-US"/>
          </a:p>
        </p:txBody>
      </p:sp>
    </p:spTree>
    <p:extLst>
      <p:ext uri="{BB962C8B-B14F-4D97-AF65-F5344CB8AC3E}">
        <p14:creationId xmlns:p14="http://schemas.microsoft.com/office/powerpoint/2010/main" val="3535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Like the beautifully diverse</a:t>
            </a:r>
            <a:r>
              <a:rPr lang="en-CA" sz="1200" kern="1200" baseline="0" dirty="0" smtClean="0">
                <a:solidFill>
                  <a:schemeClr val="tx1"/>
                </a:solidFill>
                <a:effectLst/>
                <a:latin typeface="+mn-lt"/>
                <a:ea typeface="+mn-ea"/>
                <a:cs typeface="+mn-cs"/>
              </a:rPr>
              <a:t> weavings in this photo, m</a:t>
            </a:r>
            <a:r>
              <a:rPr lang="en-CA" sz="1200" kern="1200" dirty="0" smtClean="0">
                <a:solidFill>
                  <a:schemeClr val="tx1"/>
                </a:solidFill>
                <a:effectLst/>
                <a:latin typeface="+mn-lt"/>
                <a:ea typeface="+mn-ea"/>
                <a:cs typeface="+mn-cs"/>
              </a:rPr>
              <a:t>y grade 1 practicum class was</a:t>
            </a:r>
            <a:r>
              <a:rPr lang="en-CA" sz="1200" kern="1200" baseline="0" dirty="0" smtClean="0">
                <a:solidFill>
                  <a:schemeClr val="tx1"/>
                </a:solidFill>
                <a:effectLst/>
                <a:latin typeface="+mn-lt"/>
                <a:ea typeface="+mn-ea"/>
                <a:cs typeface="+mn-cs"/>
              </a:rPr>
              <a:t> linguistically an culturally diverse, representing </a:t>
            </a:r>
            <a:r>
              <a:rPr lang="en-CA" sz="1200" kern="1200" dirty="0" smtClean="0">
                <a:solidFill>
                  <a:schemeClr val="tx1"/>
                </a:solidFill>
                <a:effectLst/>
                <a:latin typeface="+mn-lt"/>
                <a:ea typeface="+mn-ea"/>
                <a:cs typeface="+mn-cs"/>
              </a:rPr>
              <a:t>6 languages.   4 students were receiving additional ELL support.  To meet the language needs of all the students, I  used a research-based method called ‘Interactive Read-</a:t>
            </a:r>
            <a:r>
              <a:rPr lang="en-CA" sz="1200" kern="1200" dirty="0" err="1" smtClean="0">
                <a:solidFill>
                  <a:schemeClr val="tx1"/>
                </a:solidFill>
                <a:effectLst/>
                <a:latin typeface="+mn-lt"/>
                <a:ea typeface="+mn-ea"/>
                <a:cs typeface="+mn-cs"/>
              </a:rPr>
              <a:t>Alouds</a:t>
            </a:r>
            <a:r>
              <a:rPr lang="en-CA" sz="1200" kern="1200" dirty="0" smtClean="0">
                <a:solidFill>
                  <a:schemeClr val="tx1"/>
                </a:solidFill>
                <a:effectLst/>
                <a:latin typeface="+mn-lt"/>
                <a:ea typeface="+mn-ea"/>
                <a:cs typeface="+mn-cs"/>
              </a:rPr>
              <a:t>’, whereby I used concrete objects and actions to teach new vocabulary within the context of a story.  I found that all the children in the class responded to this approach and that it helped the ELL’s with all 4 components of their language acquisition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05067DD-E8B4-6C41-AD02-5F7F85CAACA1}" type="slidenum">
              <a:rPr lang="en-US" smtClean="0"/>
              <a:t>8</a:t>
            </a:fld>
            <a:endParaRPr lang="en-US"/>
          </a:p>
        </p:txBody>
      </p:sp>
    </p:spTree>
    <p:extLst>
      <p:ext uri="{BB962C8B-B14F-4D97-AF65-F5344CB8AC3E}">
        <p14:creationId xmlns:p14="http://schemas.microsoft.com/office/powerpoint/2010/main" val="75502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Currently, I am extending my learning of second language acquisition by working as an EA 3 days a week at Fairview Elementary and 2 days a week at </a:t>
            </a:r>
            <a:r>
              <a:rPr lang="en-CA" sz="1200" kern="1200" dirty="0" err="1" smtClean="0">
                <a:solidFill>
                  <a:schemeClr val="tx1"/>
                </a:solidFill>
                <a:effectLst/>
                <a:latin typeface="+mn-lt"/>
                <a:ea typeface="+mn-ea"/>
                <a:cs typeface="+mn-cs"/>
              </a:rPr>
              <a:t>Quarterway</a:t>
            </a:r>
            <a:r>
              <a:rPr lang="en-CA" sz="1200" kern="1200" dirty="0" smtClean="0">
                <a:solidFill>
                  <a:schemeClr val="tx1"/>
                </a:solidFill>
                <a:effectLst/>
                <a:latin typeface="+mn-lt"/>
                <a:ea typeface="+mn-ea"/>
                <a:cs typeface="+mn-cs"/>
              </a:rPr>
              <a:t> Elementary, which is a French immersion school.  My role at both of these schools has everything to do with language acquisition, so I consider myself very fortunate to have the opportunity to be an EA for the last 6 weeks of the school year.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you may know, Fairview is the receiving school for the Syrian families.  There are Syrian learners in every class and one of my job functions is to support language acquisition for a grade 3 Syrian student who arrived in 2016 and is at about level 1 in all areas of English language acquisition.  This child has been under stress as he is currently participating in his first experience of Ramadan, and cannot eat while he is at school.  I have been assisting him by taking him out of his classroom when the other children are eating their snack, as he sometimes becomes tearful when he sees food.  He is learning phonemes through a workbook, however, my primary focus when I see him is to engage him in conversation.  He is much more proficient in expressive and receptive language than he is in reading and writing. I also find that engaging in conversation with him allows me to convey care and concern for him and build rapport.  I am planning to do some language games with him so that he can learn the phonemes in a social context before writing them in his workbook.   I will also be bringing in some Arabic books from the public library so I can read an English Arabic book with him.  Given that he was 7 years old when he arrived in Canada, he is proficient in his first language, Arabic.  In this course, I learned the importance of supporting first language development.  Research shows us that children learn their second and subsequent languages faster when they continue learning their first language and can make connection between their first and subsequent languages.  Providing children’s literature in all the first languages in my classroom </a:t>
            </a:r>
            <a:endParaRPr lang="en-US" dirty="0"/>
          </a:p>
        </p:txBody>
      </p:sp>
      <p:sp>
        <p:nvSpPr>
          <p:cNvPr id="4" name="Slide Number Placeholder 3"/>
          <p:cNvSpPr>
            <a:spLocks noGrp="1"/>
          </p:cNvSpPr>
          <p:nvPr>
            <p:ph type="sldNum" sz="quarter" idx="10"/>
          </p:nvPr>
        </p:nvSpPr>
        <p:spPr/>
        <p:txBody>
          <a:bodyPr/>
          <a:lstStyle/>
          <a:p>
            <a:fld id="{105067DD-E8B4-6C41-AD02-5F7F85CAACA1}" type="slidenum">
              <a:rPr lang="en-US" smtClean="0"/>
              <a:t>9</a:t>
            </a:fld>
            <a:endParaRPr lang="en-US"/>
          </a:p>
        </p:txBody>
      </p:sp>
    </p:spTree>
    <p:extLst>
      <p:ext uri="{BB962C8B-B14F-4D97-AF65-F5344CB8AC3E}">
        <p14:creationId xmlns:p14="http://schemas.microsoft.com/office/powerpoint/2010/main" val="144917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my practicum I saw firsthand how digital literacy supports language acquisition through the Reading Eggs Program.  While I do not see myself creating digital language learning platforms for ELL’s, I recognise that they are effective learning tools that support the development of language. As an educator, I will continue to be the primary mediator of learning for my learners, however, I recognise that the internet is a polyglot and I am not.  I will support the use of research-based digital resources to support language acquisition.  I understand that digital literacy is a complex field of study within education that is also becoming a universal language for learners.  It is connected to global citizenship and must be a cornerstone of 21</a:t>
            </a:r>
            <a:r>
              <a:rPr lang="en-CA" sz="1200" kern="1200" baseline="30000" dirty="0" smtClean="0">
                <a:solidFill>
                  <a:schemeClr val="tx1"/>
                </a:solidFill>
                <a:effectLst/>
                <a:latin typeface="+mn-lt"/>
                <a:ea typeface="+mn-ea"/>
                <a:cs typeface="+mn-cs"/>
              </a:rPr>
              <a:t>st</a:t>
            </a:r>
            <a:r>
              <a:rPr lang="en-CA" sz="1200" kern="1200" dirty="0" smtClean="0">
                <a:solidFill>
                  <a:schemeClr val="tx1"/>
                </a:solidFill>
                <a:effectLst/>
                <a:latin typeface="+mn-lt"/>
                <a:ea typeface="+mn-ea"/>
                <a:cs typeface="+mn-cs"/>
              </a:rPr>
              <a:t> century education.   I plan to act in accordance with the guidelines within the school district I work for and follow the guidance of digital literacy learning experts within the school system.  Some of the best digital literacy practices for the primary classroom include using online coding programs, having students create e-portfolios to represent their learning, using internet-based research in inquiry projects, and using translation and language learning programs..  One of the things I love about digital literacy is the ease of integrating it into the home environment.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5067DD-E8B4-6C41-AD02-5F7F85CAACA1}" type="slidenum">
              <a:rPr lang="en-US" smtClean="0"/>
              <a:t>10</a:t>
            </a:fld>
            <a:endParaRPr lang="en-US"/>
          </a:p>
        </p:txBody>
      </p:sp>
    </p:spTree>
    <p:extLst>
      <p:ext uri="{BB962C8B-B14F-4D97-AF65-F5344CB8AC3E}">
        <p14:creationId xmlns:p14="http://schemas.microsoft.com/office/powerpoint/2010/main" val="140437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audio" Target="../media/audio1.bin"/><Relationship Id="rId5" Type="http://schemas.openxmlformats.org/officeDocument/2006/relationships/image" Target="../media/image3.gif"/><Relationship Id="rId6" Type="http://schemas.openxmlformats.org/officeDocument/2006/relationships/image" Target="../media/image4.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audio" Target="../media/audio2.bin"/><Relationship Id="rId6" Type="http://schemas.openxmlformats.org/officeDocument/2006/relationships/image" Target="../media/image5.gif"/><Relationship Id="rId7" Type="http://schemas.openxmlformats.org/officeDocument/2006/relationships/image" Target="../media/image6.jpg"/><Relationship Id="rId8" Type="http://schemas.openxmlformats.org/officeDocument/2006/relationships/image" Target="../media/image4.png"/><Relationship Id="rId1" Type="http://schemas.microsoft.com/office/2007/relationships/media" Target="../media/media2.m4a"/><Relationship Id="rId2" Type="http://schemas.openxmlformats.org/officeDocument/2006/relationships/audio" Target="../media/media2.m4a"/></Relationships>
</file>

<file path=ppt/slides/_rels/slide20.xml.rels><?xml version="1.0" encoding="UTF-8" standalone="yes"?>
<Relationships xmlns="http://schemas.openxmlformats.org/package/2006/relationships"><Relationship Id="rId9" Type="http://schemas.openxmlformats.org/officeDocument/2006/relationships/image" Target="../media/image26.gif"/><Relationship Id="rId20" Type="http://schemas.openxmlformats.org/officeDocument/2006/relationships/image" Target="../media/image25.gif"/><Relationship Id="rId21" Type="http://schemas.openxmlformats.org/officeDocument/2006/relationships/image" Target="../media/image3.gif"/><Relationship Id="rId22" Type="http://schemas.openxmlformats.org/officeDocument/2006/relationships/audio" Target="../media/audio1.bin"/><Relationship Id="rId10" Type="http://schemas.openxmlformats.org/officeDocument/2006/relationships/image" Target="../media/image11.gif"/><Relationship Id="rId11" Type="http://schemas.openxmlformats.org/officeDocument/2006/relationships/image" Target="../media/image12.gif"/><Relationship Id="rId12" Type="http://schemas.openxmlformats.org/officeDocument/2006/relationships/image" Target="../media/image13.gif"/><Relationship Id="rId13" Type="http://schemas.openxmlformats.org/officeDocument/2006/relationships/image" Target="../media/image16.gif"/><Relationship Id="rId14" Type="http://schemas.openxmlformats.org/officeDocument/2006/relationships/image" Target="../media/image19.gif"/><Relationship Id="rId15" Type="http://schemas.openxmlformats.org/officeDocument/2006/relationships/image" Target="../media/image20.gif"/><Relationship Id="rId16" Type="http://schemas.openxmlformats.org/officeDocument/2006/relationships/image" Target="../media/image22.gif"/><Relationship Id="rId17" Type="http://schemas.openxmlformats.org/officeDocument/2006/relationships/image" Target="../media/image23.gif"/><Relationship Id="rId18" Type="http://schemas.openxmlformats.org/officeDocument/2006/relationships/image" Target="../media/image21.gif"/><Relationship Id="rId19"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0.gif"/><Relationship Id="rId4" Type="http://schemas.openxmlformats.org/officeDocument/2006/relationships/image" Target="../media/image9.gif"/><Relationship Id="rId5" Type="http://schemas.openxmlformats.org/officeDocument/2006/relationships/image" Target="../media/image7.gif"/><Relationship Id="rId6" Type="http://schemas.openxmlformats.org/officeDocument/2006/relationships/image" Target="../media/image5.gif"/><Relationship Id="rId7" Type="http://schemas.openxmlformats.org/officeDocument/2006/relationships/image" Target="../media/image28.gif"/><Relationship Id="rId8" Type="http://schemas.openxmlformats.org/officeDocument/2006/relationships/image" Target="../media/image2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2.bin"/><Relationship Id="rId5" Type="http://schemas.openxmlformats.org/officeDocument/2006/relationships/image" Target="../media/image4.png"/><Relationship Id="rId6" Type="http://schemas.openxmlformats.org/officeDocument/2006/relationships/image" Target="../media/image11.gif"/><Relationship Id="rId7" Type="http://schemas.openxmlformats.org/officeDocument/2006/relationships/audio" Target="../media/audio2.bin"/><Relationship Id="rId1" Type="http://schemas.microsoft.com/office/2007/relationships/media" Target="../media/media3.m4a"/><Relationship Id="rId2" Type="http://schemas.openxmlformats.org/officeDocument/2006/relationships/audio" Target="../media/media3.m4a"/></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gif"/><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4268" y="1203983"/>
            <a:ext cx="5655732" cy="967580"/>
          </a:xfrm>
        </p:spPr>
        <p:txBody>
          <a:bodyPr>
            <a:normAutofit/>
          </a:bodyPr>
          <a:lstStyle/>
          <a:p>
            <a:r>
              <a:rPr lang="en-US" dirty="0" smtClean="0"/>
              <a:t>Diversity </a:t>
            </a:r>
            <a:endParaRPr lang="en-US" dirty="0"/>
          </a:p>
        </p:txBody>
      </p:sp>
      <p:sp>
        <p:nvSpPr>
          <p:cNvPr id="3" name="Subtitle 2"/>
          <p:cNvSpPr>
            <a:spLocks noGrp="1"/>
          </p:cNvSpPr>
          <p:nvPr>
            <p:ph type="subTitle" idx="1"/>
          </p:nvPr>
        </p:nvSpPr>
        <p:spPr>
          <a:xfrm>
            <a:off x="5774268" y="2761162"/>
            <a:ext cx="5927195" cy="994308"/>
          </a:xfrm>
        </p:spPr>
        <p:txBody>
          <a:bodyPr>
            <a:normAutofit/>
          </a:bodyPr>
          <a:lstStyle/>
          <a:p>
            <a:r>
              <a:rPr lang="en-US" sz="2400" dirty="0" smtClean="0"/>
              <a:t>As an Inclusive Educational Framework that supports </a:t>
            </a:r>
            <a:r>
              <a:rPr lang="en-US" sz="2400" smtClean="0"/>
              <a:t>all learners and ELL’s</a:t>
            </a:r>
            <a:endParaRPr lang="en-US" sz="2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866" y="1329264"/>
            <a:ext cx="3496735" cy="3496735"/>
          </a:xfrm>
          <a:prstGeom prst="rect">
            <a:avLst/>
          </a:prstGeom>
        </p:spPr>
      </p:pic>
      <p:sp>
        <p:nvSpPr>
          <p:cNvPr id="6" name="TextBox 5"/>
          <p:cNvSpPr txBox="1"/>
          <p:nvPr/>
        </p:nvSpPr>
        <p:spPr>
          <a:xfrm>
            <a:off x="9906000" y="4944533"/>
            <a:ext cx="3317370" cy="800219"/>
          </a:xfrm>
          <a:prstGeom prst="rect">
            <a:avLst/>
          </a:prstGeom>
          <a:noFill/>
        </p:spPr>
        <p:txBody>
          <a:bodyPr wrap="square" rtlCol="0">
            <a:spAutoFit/>
          </a:bodyPr>
          <a:lstStyle/>
          <a:p>
            <a:r>
              <a:rPr lang="en-US" sz="1400" dirty="0" smtClean="0"/>
              <a:t>By Heather Fisher</a:t>
            </a:r>
          </a:p>
          <a:p>
            <a:r>
              <a:rPr lang="en-US" sz="1400" dirty="0" smtClean="0"/>
              <a:t>In fulfillment of EDTE 523</a:t>
            </a:r>
          </a:p>
          <a:p>
            <a:r>
              <a:rPr lang="en-US" sz="1400" dirty="0" smtClean="0"/>
              <a:t>Spring 2017</a:t>
            </a:r>
            <a:r>
              <a:rPr lang="en-US" dirty="0" smtClean="0"/>
              <a:t> </a:t>
            </a:r>
            <a:endParaRPr lang="en-US" dirty="0"/>
          </a:p>
        </p:txBody>
      </p:sp>
      <p:pic>
        <p:nvPicPr>
          <p:cNvPr id="9" name="Sound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37238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2988">
        <p159:morph option="byObject"/>
        <p:sndAc>
          <p:stSnd>
            <p:snd r:embed="rId4" name="Opening.wav"/>
          </p:stSnd>
        </p:sndAc>
      </p:transition>
    </mc:Choice>
    <mc:Fallback>
      <p:transition spd="slow" advTm="12988">
        <p:fade/>
        <p:sndAc>
          <p:stSnd>
            <p:snd r:embed="rId4" name="Open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literacy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9302" y="2193925"/>
            <a:ext cx="6633396" cy="4024313"/>
          </a:xfr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5120" y="3664049"/>
            <a:ext cx="1411200" cy="1411200"/>
          </a:xfrm>
          <a:prstGeom prst="rect">
            <a:avLst/>
          </a:prstGeom>
        </p:spPr>
      </p:pic>
    </p:spTree>
    <p:extLst>
      <p:ext uri="{BB962C8B-B14F-4D97-AF65-F5344CB8AC3E}">
        <p14:creationId xmlns:p14="http://schemas.microsoft.com/office/powerpoint/2010/main" val="229499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520956"/>
            <a:ext cx="8610600" cy="1293028"/>
          </a:xfrm>
        </p:spPr>
        <p:txBody>
          <a:bodyPr/>
          <a:lstStyle/>
          <a:p>
            <a:r>
              <a:rPr lang="en-US" dirty="0" smtClean="0"/>
              <a:t>literacy</a:t>
            </a:r>
            <a:endParaRPr lang="en-US" dirty="0"/>
          </a:p>
        </p:txBody>
      </p:sp>
      <p:sp>
        <p:nvSpPr>
          <p:cNvPr id="5" name="Content Placeholder 4"/>
          <p:cNvSpPr>
            <a:spLocks noGrp="1"/>
          </p:cNvSpPr>
          <p:nvPr>
            <p:ph idx="1"/>
          </p:nvPr>
        </p:nvSpPr>
        <p:spPr>
          <a:xfrm>
            <a:off x="685800" y="2057402"/>
            <a:ext cx="10820400" cy="4461932"/>
          </a:xfrm>
        </p:spPr>
        <p:txBody>
          <a:bodyPr>
            <a:normAutofit lnSpcReduction="10000"/>
          </a:bodyPr>
          <a:lstStyle/>
          <a:p>
            <a:r>
              <a:rPr lang="en-US" dirty="0" smtClean="0"/>
              <a:t>Write your own book, listen to audio books</a:t>
            </a:r>
          </a:p>
          <a:p>
            <a:r>
              <a:rPr lang="en-US" dirty="0" smtClean="0"/>
              <a:t>Writing prompts, writing games, </a:t>
            </a:r>
            <a:r>
              <a:rPr lang="en-US" dirty="0"/>
              <a:t>f</a:t>
            </a:r>
            <a:r>
              <a:rPr lang="en-US" dirty="0" smtClean="0"/>
              <a:t>ree writing, </a:t>
            </a:r>
            <a:r>
              <a:rPr lang="en-US" dirty="0"/>
              <a:t>b</a:t>
            </a:r>
            <a:r>
              <a:rPr lang="en-US" dirty="0" smtClean="0"/>
              <a:t>uddy editing</a:t>
            </a:r>
          </a:p>
          <a:p>
            <a:r>
              <a:rPr lang="en-US" dirty="0" smtClean="0"/>
              <a:t>Word banks/word walls and personal dictionaries</a:t>
            </a:r>
          </a:p>
          <a:p>
            <a:r>
              <a:rPr lang="en-US" dirty="0" smtClean="0"/>
              <a:t>Interactive Reader’s theatre with mixed language resources.  I.e. for ESD communities.</a:t>
            </a:r>
          </a:p>
          <a:p>
            <a:r>
              <a:rPr lang="en-US" dirty="0"/>
              <a:t>Good Fit books at the instructional level for each child</a:t>
            </a:r>
          </a:p>
          <a:p>
            <a:r>
              <a:rPr lang="en-US" dirty="0"/>
              <a:t>Pre-, During-, and Post- reading strategies </a:t>
            </a:r>
            <a:r>
              <a:rPr lang="mr-IN" dirty="0"/>
              <a:t>–</a:t>
            </a:r>
            <a:r>
              <a:rPr lang="en-US" dirty="0"/>
              <a:t> i.e. CAFÉ Program.</a:t>
            </a:r>
          </a:p>
          <a:p>
            <a:r>
              <a:rPr lang="en-US" dirty="0"/>
              <a:t>1 tier, 2 tier and 3 tier vocab words</a:t>
            </a:r>
          </a:p>
          <a:p>
            <a:r>
              <a:rPr lang="en-US" dirty="0"/>
              <a:t>Sight words</a:t>
            </a:r>
          </a:p>
          <a:p>
            <a:r>
              <a:rPr lang="en-US" dirty="0"/>
              <a:t>Use of artifacts as </a:t>
            </a:r>
            <a:r>
              <a:rPr lang="en-US" dirty="0" smtClean="0"/>
              <a:t>pre-reading tools for understanding</a:t>
            </a:r>
            <a:endParaRPr lang="en-US" dirty="0"/>
          </a:p>
          <a:p>
            <a:r>
              <a:rPr lang="en-US" dirty="0"/>
              <a:t>A variety of drawing and graphic writing tools </a:t>
            </a:r>
            <a:r>
              <a:rPr lang="mr-IN" dirty="0"/>
              <a:t>–</a:t>
            </a:r>
            <a:r>
              <a:rPr lang="en-US" dirty="0"/>
              <a:t> ‘reports’, ‘books</a:t>
            </a:r>
            <a:r>
              <a:rPr lang="en-US" dirty="0" smtClean="0"/>
              <a:t>’.</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120" y="5327041"/>
            <a:ext cx="1460832" cy="1460832"/>
          </a:xfrm>
          <a:prstGeom prst="rect">
            <a:avLst/>
          </a:prstGeom>
        </p:spPr>
      </p:pic>
    </p:spTree>
    <p:extLst>
      <p:ext uri="{BB962C8B-B14F-4D97-AF65-F5344CB8AC3E}">
        <p14:creationId xmlns:p14="http://schemas.microsoft.com/office/powerpoint/2010/main" val="1420534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21" y="771952"/>
            <a:ext cx="8610600" cy="1293028"/>
          </a:xfrm>
        </p:spPr>
        <p:txBody>
          <a:bodyPr/>
          <a:lstStyle/>
          <a:p>
            <a:r>
              <a:rPr lang="en-US" dirty="0" smtClean="0"/>
              <a:t>Visual art</a:t>
            </a:r>
            <a:endParaRPr lang="en-US" dirty="0"/>
          </a:p>
        </p:txBody>
      </p:sp>
      <p:sp>
        <p:nvSpPr>
          <p:cNvPr id="5" name="Content Placeholder 4"/>
          <p:cNvSpPr>
            <a:spLocks noGrp="1"/>
          </p:cNvSpPr>
          <p:nvPr>
            <p:ph idx="1"/>
          </p:nvPr>
        </p:nvSpPr>
        <p:spPr>
          <a:xfrm>
            <a:off x="685800" y="1761068"/>
            <a:ext cx="10820400" cy="4792132"/>
          </a:xfrm>
        </p:spPr>
        <p:txBody>
          <a:bodyPr>
            <a:normAutofit fontScale="92500" lnSpcReduction="10000"/>
          </a:bodyPr>
          <a:lstStyle/>
          <a:p>
            <a:r>
              <a:rPr lang="en-US" sz="2600" dirty="0" smtClean="0"/>
              <a:t>Recognize that art-making is a universal human experience connected to communication!  </a:t>
            </a:r>
          </a:p>
          <a:p>
            <a:pPr lvl="2"/>
            <a:endParaRPr lang="en-US" sz="2200" dirty="0" smtClean="0"/>
          </a:p>
          <a:p>
            <a:pPr lvl="2"/>
            <a:r>
              <a:rPr lang="en-US" sz="2200" dirty="0" smtClean="0"/>
              <a:t>Do multicultural art!  Art that connects across cultures </a:t>
            </a:r>
            <a:r>
              <a:rPr lang="mr-IN" sz="2200" dirty="0" smtClean="0"/>
              <a:t>–</a:t>
            </a:r>
            <a:r>
              <a:rPr lang="en-US" sz="2200" dirty="0" smtClean="0"/>
              <a:t> i.e. circular weaving</a:t>
            </a:r>
          </a:p>
          <a:p>
            <a:pPr lvl="2"/>
            <a:r>
              <a:rPr lang="en-US" sz="2200" dirty="0" smtClean="0"/>
              <a:t>Connect language and Art by doing word </a:t>
            </a:r>
            <a:r>
              <a:rPr lang="en-US" sz="2200" dirty="0"/>
              <a:t>a</a:t>
            </a:r>
            <a:r>
              <a:rPr lang="en-US" sz="2200" dirty="0" smtClean="0"/>
              <a:t>rt!  (i.e. name mandalas) and encouraging oral language during art making</a:t>
            </a:r>
          </a:p>
          <a:p>
            <a:pPr lvl="2"/>
            <a:r>
              <a:rPr lang="en-US" sz="2200" dirty="0" smtClean="0"/>
              <a:t>Connect </a:t>
            </a:r>
            <a:r>
              <a:rPr lang="en-US" sz="2200" dirty="0"/>
              <a:t>art materials and techniques with </a:t>
            </a:r>
            <a:r>
              <a:rPr lang="en-US" sz="2200" dirty="0" err="1"/>
              <a:t>symbology</a:t>
            </a:r>
            <a:r>
              <a:rPr lang="en-US" sz="2200" dirty="0"/>
              <a:t> to encourage ‘story-telling’ with </a:t>
            </a:r>
            <a:r>
              <a:rPr lang="en-US" sz="2200" dirty="0" smtClean="0"/>
              <a:t>art</a:t>
            </a:r>
          </a:p>
          <a:p>
            <a:pPr lvl="2"/>
            <a:r>
              <a:rPr lang="en-US" sz="2200" dirty="0" smtClean="0"/>
              <a:t>Connect </a:t>
            </a:r>
            <a:r>
              <a:rPr lang="en-US" sz="2200" dirty="0"/>
              <a:t>music and art by playing culturally diverse music connected to the art </a:t>
            </a:r>
            <a:r>
              <a:rPr lang="en-US" sz="2200" dirty="0" smtClean="0"/>
              <a:t>making</a:t>
            </a:r>
          </a:p>
          <a:p>
            <a:pPr lvl="2"/>
            <a:r>
              <a:rPr lang="en-US" dirty="0"/>
              <a:t>Paint Your Dance! </a:t>
            </a:r>
            <a:r>
              <a:rPr lang="mr-IN" dirty="0"/>
              <a:t>–</a:t>
            </a:r>
            <a:r>
              <a:rPr lang="en-US" dirty="0"/>
              <a:t> do interpretive dance to diverse pieces of music and explore the emotions, then paint your feelings afterward </a:t>
            </a:r>
            <a:r>
              <a:rPr lang="en-US" dirty="0">
                <a:sym typeface="Wingdings"/>
              </a:rPr>
              <a:t>))))</a:t>
            </a:r>
            <a:endParaRPr lang="en-US" dirty="0"/>
          </a:p>
          <a:p>
            <a:pPr lvl="2"/>
            <a:r>
              <a:rPr lang="en-US" dirty="0"/>
              <a:t>Connect math and art through color theory and shapes (geometry)</a:t>
            </a:r>
          </a:p>
          <a:p>
            <a:pPr lvl="2"/>
            <a:r>
              <a:rPr lang="en-US" dirty="0"/>
              <a:t>Focus on art lessons that represent the diverse cultures represented in our community of learners.  Engage family members in art-making.</a:t>
            </a:r>
          </a:p>
          <a:p>
            <a:pPr lvl="2"/>
            <a:r>
              <a:rPr lang="en-US" dirty="0"/>
              <a:t>Connect art to outdoor </a:t>
            </a:r>
            <a:r>
              <a:rPr lang="en-US" dirty="0" err="1"/>
              <a:t>ed</a:t>
            </a:r>
            <a:r>
              <a:rPr lang="en-US" dirty="0"/>
              <a:t> by making art in and of nature materials</a:t>
            </a:r>
            <a:endParaRPr lang="en-US" sz="1800"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502" y="5345542"/>
            <a:ext cx="1423830" cy="1423830"/>
          </a:xfrm>
          <a:prstGeom prst="rect">
            <a:avLst/>
          </a:prstGeom>
        </p:spPr>
      </p:pic>
    </p:spTree>
    <p:extLst>
      <p:ext uri="{BB962C8B-B14F-4D97-AF65-F5344CB8AC3E}">
        <p14:creationId xmlns:p14="http://schemas.microsoft.com/office/powerpoint/2010/main" val="609778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a:t>
            </a:r>
            <a:r>
              <a:rPr lang="en-US" dirty="0"/>
              <a:t> </a:t>
            </a:r>
            <a:r>
              <a:rPr lang="en-US" dirty="0" smtClean="0"/>
              <a:t>and health	  </a:t>
            </a:r>
            <a:endParaRPr lang="en-US" dirty="0"/>
          </a:p>
        </p:txBody>
      </p:sp>
      <p:sp>
        <p:nvSpPr>
          <p:cNvPr id="7" name="Content Placeholder 6"/>
          <p:cNvSpPr>
            <a:spLocks noGrp="1"/>
          </p:cNvSpPr>
          <p:nvPr>
            <p:ph idx="1"/>
          </p:nvPr>
        </p:nvSpPr>
        <p:spPr>
          <a:xfrm>
            <a:off x="685800" y="1844566"/>
            <a:ext cx="10820400" cy="4374119"/>
          </a:xfrm>
        </p:spPr>
        <p:txBody>
          <a:bodyPr>
            <a:normAutofit/>
          </a:bodyPr>
          <a:lstStyle/>
          <a:p>
            <a:r>
              <a:rPr lang="en-US" sz="1900" dirty="0" smtClean="0"/>
              <a:t>Teach nutrition using food examples from diverse diets</a:t>
            </a:r>
          </a:p>
          <a:p>
            <a:r>
              <a:rPr lang="en-US" sz="1900" dirty="0" smtClean="0"/>
              <a:t>TPR </a:t>
            </a:r>
            <a:r>
              <a:rPr lang="mr-IN" sz="1900" dirty="0" smtClean="0"/>
              <a:t>–</a:t>
            </a:r>
            <a:r>
              <a:rPr lang="en-US" sz="1900" dirty="0" smtClean="0"/>
              <a:t> Total Physical Response games and activities connecting language acquisition to kinesthetic learning.  The possibilities are endless!  </a:t>
            </a:r>
          </a:p>
          <a:p>
            <a:r>
              <a:rPr lang="en-US" sz="1900" dirty="0" smtClean="0"/>
              <a:t>Make Your Own Game/Make Your Own Dance </a:t>
            </a:r>
            <a:r>
              <a:rPr lang="mr-IN" sz="1900" dirty="0" smtClean="0"/>
              <a:t>–</a:t>
            </a:r>
            <a:r>
              <a:rPr lang="en-US" sz="1900" dirty="0" smtClean="0"/>
              <a:t> bridges cultures and languages, allows multi-lingual children to choose how to express themselves.  </a:t>
            </a:r>
          </a:p>
          <a:p>
            <a:r>
              <a:rPr lang="en-US" sz="1900" dirty="0"/>
              <a:t>Teach diverse cultural folk dances from cultures represented in the classroom, </a:t>
            </a:r>
            <a:r>
              <a:rPr lang="en-US" sz="1900" dirty="0" smtClean="0"/>
              <a:t>integrate </a:t>
            </a:r>
            <a:r>
              <a:rPr lang="en-US" sz="1900" dirty="0"/>
              <a:t>songs and the </a:t>
            </a:r>
            <a:r>
              <a:rPr lang="en-US" sz="1900" dirty="0" smtClean="0"/>
              <a:t>languages </a:t>
            </a:r>
            <a:r>
              <a:rPr lang="en-US" sz="1900" dirty="0"/>
              <a:t>from </a:t>
            </a:r>
            <a:r>
              <a:rPr lang="en-US" sz="1900" dirty="0" smtClean="0"/>
              <a:t>the diverse cultures.  </a:t>
            </a:r>
            <a:endParaRPr lang="en-US" sz="1900" dirty="0"/>
          </a:p>
          <a:p>
            <a:r>
              <a:rPr lang="en-US" sz="1900" dirty="0"/>
              <a:t>Simplify visual and verbal cues during </a:t>
            </a:r>
            <a:r>
              <a:rPr lang="en-US" sz="1900" dirty="0" smtClean="0"/>
              <a:t>lessons</a:t>
            </a:r>
            <a:endParaRPr lang="en-US" sz="1900" dirty="0"/>
          </a:p>
          <a:p>
            <a:r>
              <a:rPr lang="en-US" sz="1900" dirty="0" smtClean="0"/>
              <a:t>Play experiential </a:t>
            </a:r>
            <a:r>
              <a:rPr lang="en-US" sz="1900" dirty="0"/>
              <a:t>learning and active games that emphasize verbal and non-verbal </a:t>
            </a:r>
            <a:r>
              <a:rPr lang="en-US" sz="1900" dirty="0" smtClean="0"/>
              <a:t>communication among learners.  </a:t>
            </a:r>
            <a:endParaRPr lang="en-US" sz="1900" dirty="0"/>
          </a:p>
          <a:p>
            <a:endParaRPr lang="en-US" sz="1900" dirty="0" smtClean="0"/>
          </a:p>
          <a:p>
            <a:endParaRPr lang="en-US" dirty="0" smtClean="0"/>
          </a:p>
          <a:p>
            <a:endParaRPr lang="en-US" dirty="0" smtClean="0"/>
          </a:p>
          <a:p>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19" y="5408689"/>
            <a:ext cx="1477839" cy="1477839"/>
          </a:xfrm>
          <a:prstGeom prst="rect">
            <a:avLst/>
          </a:prstGeom>
        </p:spPr>
      </p:pic>
    </p:spTree>
    <p:extLst>
      <p:ext uri="{BB962C8B-B14F-4D97-AF65-F5344CB8AC3E}">
        <p14:creationId xmlns:p14="http://schemas.microsoft.com/office/powerpoint/2010/main" val="205212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6" name="Content Placeholder 5"/>
          <p:cNvSpPr>
            <a:spLocks noGrp="1"/>
          </p:cNvSpPr>
          <p:nvPr>
            <p:ph idx="1"/>
          </p:nvPr>
        </p:nvSpPr>
        <p:spPr>
          <a:xfrm>
            <a:off x="685800" y="1831953"/>
            <a:ext cx="10820400" cy="4024125"/>
          </a:xfrm>
        </p:spPr>
        <p:txBody>
          <a:bodyPr/>
          <a:lstStyle/>
          <a:p>
            <a:r>
              <a:rPr lang="en-US" dirty="0" smtClean="0"/>
              <a:t>At the primary level, languages and cultures are learned through connection to the self and family.</a:t>
            </a:r>
          </a:p>
          <a:p>
            <a:r>
              <a:rPr lang="en-US" dirty="0" smtClean="0"/>
              <a:t>Explorations of diversity should be as place and family-based as possible, i.e. exploring cultural connections within the families, class and school.  </a:t>
            </a:r>
          </a:p>
          <a:p>
            <a:r>
              <a:rPr lang="en-US" dirty="0" smtClean="0"/>
              <a:t>The social studies curriculum can be woven into any/all other curriculum areas where language and culture are concerned. </a:t>
            </a:r>
          </a:p>
          <a:p>
            <a:r>
              <a:rPr lang="en-US" dirty="0" smtClean="0"/>
              <a:t>Some of the best practices may include;  potlucks, heritage fairs, world language lessons, diverse cultural dance lessons, literature that represents dimensions of diversity, self-directed inquiry into different languages/cultures.   </a:t>
            </a:r>
          </a:p>
          <a:p>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097" y="5409082"/>
            <a:ext cx="1423830" cy="1423830"/>
          </a:xfrm>
          <a:prstGeom prst="rect">
            <a:avLst/>
          </a:prstGeom>
        </p:spPr>
      </p:pic>
    </p:spTree>
    <p:extLst>
      <p:ext uri="{BB962C8B-B14F-4D97-AF65-F5344CB8AC3E}">
        <p14:creationId xmlns:p14="http://schemas.microsoft.com/office/powerpoint/2010/main" val="1041007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sp>
        <p:nvSpPr>
          <p:cNvPr id="5" name="Content Placeholder 4"/>
          <p:cNvSpPr>
            <a:spLocks noGrp="1"/>
          </p:cNvSpPr>
          <p:nvPr>
            <p:ph idx="1"/>
          </p:nvPr>
        </p:nvSpPr>
        <p:spPr>
          <a:xfrm>
            <a:off x="685800" y="1938376"/>
            <a:ext cx="10820400" cy="4024125"/>
          </a:xfrm>
        </p:spPr>
        <p:txBody>
          <a:bodyPr>
            <a:normAutofit fontScale="92500" lnSpcReduction="10000"/>
          </a:bodyPr>
          <a:lstStyle/>
          <a:p>
            <a:r>
              <a:rPr lang="en-US" sz="2400" b="1" dirty="0" smtClean="0"/>
              <a:t>Math Carnival</a:t>
            </a:r>
            <a:r>
              <a:rPr lang="en-US" sz="2400" dirty="0" smtClean="0"/>
              <a:t> </a:t>
            </a:r>
            <a:r>
              <a:rPr lang="mr-IN" sz="2400" dirty="0" smtClean="0"/>
              <a:t>–</a:t>
            </a:r>
            <a:r>
              <a:rPr lang="en-US" sz="2400" dirty="0" smtClean="0"/>
              <a:t> introduce and/or play a variety of math games using the theme of a carnival (stations that learners rotate through).  The key here is to get help from big buddies who can teach the game to the primary students</a:t>
            </a:r>
          </a:p>
          <a:p>
            <a:r>
              <a:rPr lang="en-US" sz="2400" dirty="0" smtClean="0"/>
              <a:t>Connect </a:t>
            </a:r>
            <a:r>
              <a:rPr lang="en-US" sz="2400" b="1" dirty="0" smtClean="0"/>
              <a:t>Authentic </a:t>
            </a:r>
            <a:r>
              <a:rPr lang="en-US" sz="2400" b="1" dirty="0"/>
              <a:t>M</a:t>
            </a:r>
            <a:r>
              <a:rPr lang="en-US" sz="2400" b="1" dirty="0" smtClean="0"/>
              <a:t>ath</a:t>
            </a:r>
            <a:r>
              <a:rPr lang="en-US" sz="2400" dirty="0" smtClean="0"/>
              <a:t> to </a:t>
            </a:r>
            <a:r>
              <a:rPr lang="en-US" sz="2400" b="1" dirty="0" smtClean="0"/>
              <a:t>Outdoor </a:t>
            </a:r>
            <a:r>
              <a:rPr lang="en-US" sz="2400" b="1" dirty="0"/>
              <a:t>E</a:t>
            </a:r>
            <a:r>
              <a:rPr lang="en-US" sz="2400" b="1" dirty="0" smtClean="0"/>
              <a:t>d</a:t>
            </a:r>
            <a:r>
              <a:rPr lang="en-US" sz="2400" dirty="0" smtClean="0"/>
              <a:t> as often as  possible </a:t>
            </a:r>
            <a:r>
              <a:rPr lang="mr-IN" sz="2400" dirty="0" smtClean="0"/>
              <a:t>–</a:t>
            </a:r>
            <a:r>
              <a:rPr lang="en-US" sz="2400" dirty="0" smtClean="0"/>
              <a:t> i.e. use appropriate nature items as math manipulatives.  Shells and sticks can be used to teach all primary level math concepts!! Knowledge transfer from outdoor context to paper, or paper to outdoor context </a:t>
            </a:r>
            <a:r>
              <a:rPr lang="mr-IN" sz="2400" dirty="0" smtClean="0"/>
              <a:t>–</a:t>
            </a:r>
            <a:r>
              <a:rPr lang="en-US" sz="2400" dirty="0" smtClean="0"/>
              <a:t> recognizing that doing or showing is often easier than telling or writing for ELL’s.</a:t>
            </a:r>
          </a:p>
          <a:p>
            <a:r>
              <a:rPr lang="en-US" sz="2400" b="1" dirty="0"/>
              <a:t>Mathletics</a:t>
            </a:r>
            <a:r>
              <a:rPr lang="en-US" sz="2400" dirty="0"/>
              <a:t>  - use a variety of digital resources to support ELL’s and other </a:t>
            </a:r>
            <a:r>
              <a:rPr lang="en-US" sz="2400" dirty="0" smtClean="0"/>
              <a:t>learners</a:t>
            </a:r>
            <a:endParaRPr lang="en-US" sz="2400" dirty="0"/>
          </a:p>
          <a:p>
            <a:r>
              <a:rPr lang="en-US" sz="2400" dirty="0"/>
              <a:t> Use multiple ways to show a concept.  Use comprehensible input, culturally appropriate examples to  show content</a:t>
            </a:r>
            <a:endParaRPr lang="en-US" sz="2400" dirty="0" smtClean="0"/>
          </a:p>
          <a:p>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928" y="5409083"/>
            <a:ext cx="1469639" cy="1469639"/>
          </a:xfrm>
          <a:prstGeom prst="rect">
            <a:avLst/>
          </a:prstGeom>
        </p:spPr>
      </p:pic>
    </p:spTree>
    <p:extLst>
      <p:ext uri="{BB962C8B-B14F-4D97-AF65-F5344CB8AC3E}">
        <p14:creationId xmlns:p14="http://schemas.microsoft.com/office/powerpoint/2010/main" val="178665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Music/theatre</a:t>
            </a:r>
            <a:endParaRPr lang="en-US" dirty="0"/>
          </a:p>
        </p:txBody>
      </p:sp>
      <p:sp>
        <p:nvSpPr>
          <p:cNvPr id="5" name="Content Placeholder 4"/>
          <p:cNvSpPr>
            <a:spLocks noGrp="1"/>
          </p:cNvSpPr>
          <p:nvPr>
            <p:ph idx="1"/>
          </p:nvPr>
        </p:nvSpPr>
        <p:spPr/>
        <p:txBody>
          <a:bodyPr/>
          <a:lstStyle/>
          <a:p>
            <a:r>
              <a:rPr lang="en-US" dirty="0" smtClean="0"/>
              <a:t>Music is itself a universal language that encompasses the world’s diversity.  It can be a vehicle for understanding the diversity of language, art, and culture. </a:t>
            </a:r>
          </a:p>
          <a:p>
            <a:r>
              <a:rPr lang="en-US" dirty="0" smtClean="0"/>
              <a:t>Connect diverse musical genres to other culturally based activities.  I.e. if learning to cook a cultural dish or doing an art activity from a particular culture, play music from that culture.</a:t>
            </a:r>
          </a:p>
          <a:p>
            <a:r>
              <a:rPr lang="en-US" dirty="0" smtClean="0"/>
              <a:t> Use music and theatre to bridge differences and bring learners together. </a:t>
            </a:r>
          </a:p>
          <a:p>
            <a:r>
              <a:rPr lang="en-US" dirty="0" smtClean="0"/>
              <a:t>Theatre bridges language music and art and is a vehicle for diverse forms of expression. </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933" y="5430495"/>
            <a:ext cx="1402418" cy="1402418"/>
          </a:xfrm>
          <a:prstGeom prst="rect">
            <a:avLst/>
          </a:prstGeom>
        </p:spPr>
      </p:pic>
    </p:spTree>
    <p:extLst>
      <p:ext uri="{BB962C8B-B14F-4D97-AF65-F5344CB8AC3E}">
        <p14:creationId xmlns:p14="http://schemas.microsoft.com/office/powerpoint/2010/main" val="77114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Science/outdoor </a:t>
            </a:r>
            <a:r>
              <a:rPr lang="en-US" dirty="0" err="1" smtClean="0"/>
              <a:t>ed</a:t>
            </a:r>
            <a:endParaRPr lang="en-US" dirty="0"/>
          </a:p>
        </p:txBody>
      </p:sp>
      <p:sp>
        <p:nvSpPr>
          <p:cNvPr id="5" name="Content Placeholder 4"/>
          <p:cNvSpPr>
            <a:spLocks noGrp="1"/>
          </p:cNvSpPr>
          <p:nvPr>
            <p:ph idx="1"/>
          </p:nvPr>
        </p:nvSpPr>
        <p:spPr/>
        <p:txBody>
          <a:bodyPr/>
          <a:lstStyle/>
          <a:p>
            <a:r>
              <a:rPr lang="en-US" dirty="0" smtClean="0"/>
              <a:t>When science is hands-on and experimental, it becomes concrete, tactile and more easily understood across languages.</a:t>
            </a:r>
          </a:p>
          <a:p>
            <a:r>
              <a:rPr lang="en-US" dirty="0" smtClean="0"/>
              <a:t>Outdoor learning allows learners to communicate in a variety of ways, perhaps with more body language than they are permitted in the classroom.</a:t>
            </a:r>
          </a:p>
          <a:p>
            <a:r>
              <a:rPr lang="en-US" dirty="0" smtClean="0"/>
              <a:t>The freedom of expression that comes with outdoor play and learning has also been found to be universal across cultures in that young children tend to have common patterns in their play in nature </a:t>
            </a:r>
            <a:r>
              <a:rPr lang="mr-IN" dirty="0" smtClean="0"/>
              <a:t>–</a:t>
            </a:r>
            <a:r>
              <a:rPr lang="en-US" dirty="0" smtClean="0"/>
              <a:t> i.e. building structures, playing with mud and making paths and small worlds. </a:t>
            </a:r>
          </a:p>
          <a:p>
            <a:r>
              <a:rPr lang="en-US" dirty="0" smtClean="0"/>
              <a:t>Scientific vocabulary can be translated into languages other than English as necessary.   </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 y="5405406"/>
            <a:ext cx="1427506" cy="1427506"/>
          </a:xfrm>
          <a:prstGeom prst="rect">
            <a:avLst/>
          </a:prstGeom>
        </p:spPr>
      </p:pic>
    </p:spTree>
    <p:extLst>
      <p:ext uri="{BB962C8B-B14F-4D97-AF65-F5344CB8AC3E}">
        <p14:creationId xmlns:p14="http://schemas.microsoft.com/office/powerpoint/2010/main" val="487195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learning</a:t>
            </a:r>
            <a:endParaRPr lang="en-US" dirty="0"/>
          </a:p>
        </p:txBody>
      </p:sp>
      <p:sp>
        <p:nvSpPr>
          <p:cNvPr id="5" name="Content Placeholder 4"/>
          <p:cNvSpPr>
            <a:spLocks noGrp="1"/>
          </p:cNvSpPr>
          <p:nvPr>
            <p:ph idx="1"/>
          </p:nvPr>
        </p:nvSpPr>
        <p:spPr>
          <a:xfrm>
            <a:off x="1757362" y="2194560"/>
            <a:ext cx="9748837" cy="4024125"/>
          </a:xfrm>
        </p:spPr>
        <p:txBody>
          <a:bodyPr>
            <a:normAutofit lnSpcReduction="10000"/>
          </a:bodyPr>
          <a:lstStyle/>
          <a:p>
            <a:r>
              <a:rPr lang="en-US" dirty="0" smtClean="0"/>
              <a:t>This course provided me with deeper insight into developing my own framework for understanding language acquisition.  I learned about new practical and digital tools, strategies and resources that I can use now as an EA, and in my future teaching practice.  I believe this course helped me integrate language acquisition into my diversity-based teaching philosophy.  </a:t>
            </a:r>
          </a:p>
          <a:p>
            <a:r>
              <a:rPr lang="en-US" dirty="0" smtClean="0"/>
              <a:t>I would like to re-state that diversity </a:t>
            </a:r>
            <a:r>
              <a:rPr lang="en-US" dirty="0"/>
              <a:t>is not simply a concept that we teach or a set of techniques and lessons that we can do as part of a social studies unit.  Diversity is a foundational value in education that </a:t>
            </a:r>
            <a:r>
              <a:rPr lang="en-US" dirty="0" smtClean="0"/>
              <a:t>supports </a:t>
            </a:r>
            <a:r>
              <a:rPr lang="en-US" dirty="0"/>
              <a:t>the development </a:t>
            </a:r>
            <a:r>
              <a:rPr lang="en-US" dirty="0" smtClean="0"/>
              <a:t>of a global citizenry that sees and celebrates diversity.  Diversity is an innate quality of the universe in which we live and we must understand and celebrate it to create a fair and just Canadian society. </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4049"/>
            <a:ext cx="1490133" cy="1490133"/>
          </a:xfrm>
          <a:prstGeom prst="rect">
            <a:avLst/>
          </a:prstGeom>
        </p:spPr>
      </p:pic>
    </p:spTree>
    <p:extLst>
      <p:ext uri="{BB962C8B-B14F-4D97-AF65-F5344CB8AC3E}">
        <p14:creationId xmlns:p14="http://schemas.microsoft.com/office/powerpoint/2010/main" val="535587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7" name="Content Placeholder 6"/>
          <p:cNvSpPr>
            <a:spLocks noGrp="1"/>
          </p:cNvSpPr>
          <p:nvPr>
            <p:ph idx="1"/>
          </p:nvPr>
        </p:nvSpPr>
        <p:spPr>
          <a:xfrm>
            <a:off x="1475428" y="2194560"/>
            <a:ext cx="10030771" cy="4024125"/>
          </a:xfrm>
        </p:spPr>
        <p:txBody>
          <a:bodyPr/>
          <a:lstStyle/>
          <a:p>
            <a:r>
              <a:rPr lang="en-US" dirty="0" smtClean="0"/>
              <a:t>Continue working </a:t>
            </a:r>
            <a:r>
              <a:rPr lang="en-US" dirty="0" err="1" smtClean="0"/>
              <a:t>en</a:t>
            </a:r>
            <a:r>
              <a:rPr lang="en-US" dirty="0" smtClean="0"/>
              <a:t> </a:t>
            </a:r>
            <a:r>
              <a:rPr lang="en-US" dirty="0" err="1" smtClean="0"/>
              <a:t>francais</a:t>
            </a:r>
            <a:r>
              <a:rPr lang="en-US" dirty="0" smtClean="0"/>
              <a:t> a </a:t>
            </a:r>
            <a:r>
              <a:rPr lang="en-US" dirty="0" err="1" smtClean="0"/>
              <a:t>l’ecole</a:t>
            </a:r>
            <a:r>
              <a:rPr lang="en-US" dirty="0" smtClean="0"/>
              <a:t> </a:t>
            </a:r>
            <a:r>
              <a:rPr lang="en-US" dirty="0" err="1" smtClean="0"/>
              <a:t>Quarterway</a:t>
            </a:r>
            <a:endParaRPr lang="en-US" dirty="0" smtClean="0"/>
          </a:p>
          <a:p>
            <a:r>
              <a:rPr lang="en-US" dirty="0" smtClean="0"/>
              <a:t>Explore French and Arabic language resources for my own language learning so I can better support learners</a:t>
            </a:r>
          </a:p>
          <a:p>
            <a:r>
              <a:rPr lang="en-US" dirty="0" smtClean="0"/>
              <a:t>Learn how to properly use District Language Assessment tools to formally assess learners’ </a:t>
            </a:r>
            <a:r>
              <a:rPr lang="en-US" dirty="0"/>
              <a:t>E</a:t>
            </a:r>
            <a:r>
              <a:rPr lang="en-US" dirty="0" smtClean="0"/>
              <a:t>nglish language proficiency</a:t>
            </a:r>
          </a:p>
          <a:p>
            <a:r>
              <a:rPr lang="en-US" dirty="0" smtClean="0"/>
              <a:t>Research digital tools </a:t>
            </a:r>
            <a:r>
              <a:rPr lang="en-US" smtClean="0"/>
              <a:t>for language learning.</a:t>
            </a:r>
            <a:endParaRPr lang="en-US" dirty="0" smtClean="0"/>
          </a:p>
          <a:p>
            <a:endParaRPr lang="en-US"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2" y="1869116"/>
            <a:ext cx="1449817" cy="1449817"/>
          </a:xfrm>
          <a:prstGeom prst="rect">
            <a:avLst/>
          </a:prstGeom>
        </p:spPr>
      </p:pic>
    </p:spTree>
    <p:extLst>
      <p:ext uri="{BB962C8B-B14F-4D97-AF65-F5344CB8AC3E}">
        <p14:creationId xmlns:p14="http://schemas.microsoft.com/office/powerpoint/2010/main" val="1522795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Chimes.wav"/>
          </p:stSnd>
        </p:sndAc>
      </p:transition>
    </mc:Choice>
    <mc:Fallback xmlns="">
      <p:transition spd="slow" advTm="10000">
        <p:fad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516462" y="1041008"/>
            <a:ext cx="9989738" cy="956603"/>
          </a:xfrm>
        </p:spPr>
        <p:txBody>
          <a:bodyPr>
            <a:normAutofit fontScale="90000"/>
          </a:bodyPr>
          <a:lstStyle/>
          <a:p>
            <a:pPr algn="ctr"/>
            <a:r>
              <a:rPr lang="en-US" dirty="0" smtClean="0"/>
              <a:t>Create a diversity based  Inclusive Learning Community for all</a:t>
            </a:r>
            <a:endParaRPr lang="en-US" dirty="0"/>
          </a:p>
        </p:txBody>
      </p:sp>
      <p:pic>
        <p:nvPicPr>
          <p:cNvPr id="6"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8" y="0"/>
            <a:ext cx="1524000" cy="15240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846" y="2499566"/>
            <a:ext cx="9183404" cy="3799634"/>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239852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1926">
        <p159:morph option="byObject"/>
        <p:sndAc>
          <p:stSnd>
            <p:snd r:embed="rId5" name="Chimes.wav"/>
          </p:stSnd>
        </p:sndAc>
      </p:transition>
    </mc:Choice>
    <mc:Fallback>
      <p:transition spd="slow" advTm="11926">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2526" y="-23025"/>
            <a:ext cx="1547025" cy="1547025"/>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672" y="-44255"/>
            <a:ext cx="1547025" cy="1547025"/>
          </a:xfrm>
          <a:prstGeom prst="rect">
            <a:avLst/>
          </a:prstGeom>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323" y="-40488"/>
            <a:ext cx="1564488" cy="1564488"/>
          </a:xfrm>
          <a:prstGeom prst="rect">
            <a:avLst/>
          </a:prstGeom>
        </p:spPr>
      </p:pic>
      <p:pic>
        <p:nvPicPr>
          <p:cNvPr id="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8" y="0"/>
            <a:ext cx="1524000" cy="1524000"/>
          </a:xfrm>
          <a:prstGeom prst="rect">
            <a:avLst/>
          </a:prstGeom>
        </p:spPr>
      </p:pic>
      <p:pic>
        <p:nvPicPr>
          <p:cNvPr id="9"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12" y="1869116"/>
            <a:ext cx="1449817" cy="1449817"/>
          </a:xfrm>
          <a:prstGeom prst="rect">
            <a:avLst/>
          </a:prstGeom>
        </p:spPr>
      </p:pic>
      <p:pic>
        <p:nvPicPr>
          <p:cNvPr id="10"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664049"/>
            <a:ext cx="1490133" cy="1490133"/>
          </a:xfrm>
          <a:prstGeom prst="rect">
            <a:avLst/>
          </a:prstGeom>
        </p:spPr>
      </p:pic>
      <p:pic>
        <p:nvPicPr>
          <p:cNvPr id="11"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8" y="5451216"/>
            <a:ext cx="1427506" cy="1427506"/>
          </a:xfrm>
          <a:prstGeom prst="rect">
            <a:avLst/>
          </a:prstGeom>
        </p:spPr>
      </p:pic>
      <p:pic>
        <p:nvPicPr>
          <p:cNvPr id="13" name="Content Placeholder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4207" y="-44255"/>
            <a:ext cx="1568255" cy="1568255"/>
          </a:xfrm>
          <a:prstGeom prst="rect">
            <a:avLst/>
          </a:prstGeom>
        </p:spPr>
      </p:pic>
      <p:pic>
        <p:nvPicPr>
          <p:cNvPr id="14" name="Content Placeholder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88437" y="24654"/>
            <a:ext cx="1545911" cy="1545911"/>
          </a:xfrm>
          <a:prstGeom prst="rect">
            <a:avLst/>
          </a:prstGeom>
        </p:spPr>
      </p:pic>
      <p:pic>
        <p:nvPicPr>
          <p:cNvPr id="15" name="Content Placeholder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5121" y="19905"/>
            <a:ext cx="1504095" cy="1504095"/>
          </a:xfrm>
          <a:prstGeom prst="rect">
            <a:avLst/>
          </a:prstGeom>
        </p:spPr>
      </p:pic>
      <p:pic>
        <p:nvPicPr>
          <p:cNvPr id="16" name="Content Placeholder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5120" y="1814836"/>
            <a:ext cx="1504096" cy="1504096"/>
          </a:xfrm>
          <a:prstGeom prst="rect">
            <a:avLst/>
          </a:prstGeom>
        </p:spPr>
      </p:pic>
      <p:pic>
        <p:nvPicPr>
          <p:cNvPr id="17" name="Content Placeholder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25120" y="3664049"/>
            <a:ext cx="1411200" cy="1411200"/>
          </a:xfrm>
          <a:prstGeom prst="rect">
            <a:avLst/>
          </a:prstGeom>
        </p:spPr>
      </p:pic>
      <p:pic>
        <p:nvPicPr>
          <p:cNvPr id="18" name="Content Placeholder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25120" y="5327041"/>
            <a:ext cx="1460832" cy="1460832"/>
          </a:xfrm>
          <a:prstGeom prst="rect">
            <a:avLst/>
          </a:prstGeom>
        </p:spPr>
      </p:pic>
      <p:pic>
        <p:nvPicPr>
          <p:cNvPr id="20" name="Content Placeholder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87119" y="5408689"/>
            <a:ext cx="1477839" cy="1477839"/>
          </a:xfrm>
          <a:prstGeom prst="rect">
            <a:avLst/>
          </a:prstGeom>
        </p:spPr>
      </p:pic>
      <p:pic>
        <p:nvPicPr>
          <p:cNvPr id="21" name="Content Placeholder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28097" y="5409082"/>
            <a:ext cx="1423830" cy="1423830"/>
          </a:xfrm>
          <a:prstGeom prst="rect">
            <a:avLst/>
          </a:prstGeom>
        </p:spPr>
      </p:pic>
      <p:pic>
        <p:nvPicPr>
          <p:cNvPr id="22" name="Content Placeholder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57502" y="5345542"/>
            <a:ext cx="1423830" cy="1423830"/>
          </a:xfrm>
          <a:prstGeom prst="rect">
            <a:avLst/>
          </a:prstGeom>
        </p:spPr>
      </p:pic>
      <p:pic>
        <p:nvPicPr>
          <p:cNvPr id="23" name="Content Placeholder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94928" y="5409083"/>
            <a:ext cx="1469639" cy="1469639"/>
          </a:xfrm>
          <a:prstGeom prst="rect">
            <a:avLst/>
          </a:prstGeom>
        </p:spPr>
      </p:pic>
      <p:pic>
        <p:nvPicPr>
          <p:cNvPr id="24" name="Content Placeholder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87933" y="5430495"/>
            <a:ext cx="1402418" cy="1402418"/>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36323" y="1570565"/>
            <a:ext cx="3496735" cy="3496735"/>
          </a:xfrm>
          <a:prstGeom prst="rect">
            <a:avLst/>
          </a:prstGeom>
        </p:spPr>
      </p:pic>
      <p:pic>
        <p:nvPicPr>
          <p:cNvPr id="2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672" y="11739"/>
            <a:ext cx="1547025" cy="1547025"/>
          </a:xfrm>
          <a:prstGeom prst="rect">
            <a:avLst/>
          </a:prstGeom>
        </p:spPr>
      </p:pic>
      <p:pic>
        <p:nvPicPr>
          <p:cNvPr id="2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02" y="-23025"/>
            <a:ext cx="1547025" cy="1547025"/>
          </a:xfrm>
          <a:prstGeom prst="rect">
            <a:avLst/>
          </a:prstGeom>
        </p:spPr>
      </p:pic>
      <p:pic>
        <p:nvPicPr>
          <p:cNvPr id="28"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8" y="5405406"/>
            <a:ext cx="1427506" cy="1427506"/>
          </a:xfrm>
          <a:prstGeom prst="rect">
            <a:avLst/>
          </a:prstGeom>
        </p:spPr>
      </p:pic>
      <p:sp>
        <p:nvSpPr>
          <p:cNvPr id="30" name="TextBox 29"/>
          <p:cNvSpPr txBox="1"/>
          <p:nvPr/>
        </p:nvSpPr>
        <p:spPr>
          <a:xfrm>
            <a:off x="5608995" y="2257326"/>
            <a:ext cx="4740187" cy="2308324"/>
          </a:xfrm>
          <a:prstGeom prst="rect">
            <a:avLst/>
          </a:prstGeom>
          <a:noFill/>
        </p:spPr>
        <p:txBody>
          <a:bodyPr wrap="square" rtlCol="0">
            <a:spAutoFit/>
          </a:bodyPr>
          <a:lstStyle/>
          <a:p>
            <a:pPr algn="ctr"/>
            <a:r>
              <a:rPr lang="en-US" dirty="0" smtClean="0"/>
              <a:t>Sources Used</a:t>
            </a:r>
          </a:p>
          <a:p>
            <a:endParaRPr lang="en-US" dirty="0"/>
          </a:p>
          <a:p>
            <a:r>
              <a:rPr lang="en-US" dirty="0" smtClean="0"/>
              <a:t>Course readings and materials</a:t>
            </a:r>
          </a:p>
          <a:p>
            <a:r>
              <a:rPr lang="en-US" dirty="0" smtClean="0"/>
              <a:t>Mind maps made in class</a:t>
            </a:r>
          </a:p>
          <a:p>
            <a:r>
              <a:rPr lang="en-US" dirty="0" smtClean="0"/>
              <a:t>Conversations with other educators</a:t>
            </a:r>
          </a:p>
          <a:p>
            <a:r>
              <a:rPr lang="en-US" dirty="0" smtClean="0"/>
              <a:t>Real experiences during practicum and working in SD 68.</a:t>
            </a:r>
          </a:p>
          <a:p>
            <a:endParaRPr lang="en-US" dirty="0" smtClean="0"/>
          </a:p>
        </p:txBody>
      </p:sp>
    </p:spTree>
    <p:extLst>
      <p:ext uri="{BB962C8B-B14F-4D97-AF65-F5344CB8AC3E}">
        <p14:creationId xmlns:p14="http://schemas.microsoft.com/office/powerpoint/2010/main" val="340212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sndAc>
          <p:stSnd>
            <p:snd r:embed="rId2" name="Opening.wav"/>
          </p:stSnd>
        </p:sndAc>
      </p:transition>
    </mc:Choice>
    <mc:Fallback xmlns="">
      <p:transition spd="slow" advTm="10000">
        <p:fade/>
        <p:sndAc>
          <p:stSnd>
            <p:snd r:embed="rId22" name="Opening.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844" y="747440"/>
            <a:ext cx="9888311" cy="1293028"/>
          </a:xfrm>
        </p:spPr>
        <p:txBody>
          <a:bodyPr>
            <a:normAutofit/>
          </a:bodyPr>
          <a:lstStyle/>
          <a:p>
            <a:pPr algn="ctr"/>
            <a:r>
              <a:rPr lang="en-US" sz="2800" dirty="0" smtClean="0"/>
              <a:t>Artwork created by Ms. Fisher’s Grade 1 class during the 5 week practicum</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844" y="2193925"/>
            <a:ext cx="9888311" cy="4024313"/>
          </a:xfrm>
        </p:spPr>
      </p:pic>
    </p:spTree>
    <p:extLst>
      <p:ext uri="{BB962C8B-B14F-4D97-AF65-F5344CB8AC3E}">
        <p14:creationId xmlns:p14="http://schemas.microsoft.com/office/powerpoint/2010/main" val="315885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131" y="1518052"/>
            <a:ext cx="10606087" cy="5018215"/>
          </a:xfrm>
        </p:spPr>
        <p:txBody>
          <a:bodyPr>
            <a:normAutofit fontScale="92500" lnSpcReduction="20000"/>
          </a:bodyPr>
          <a:lstStyle/>
          <a:p>
            <a:r>
              <a:rPr lang="en-US" dirty="0" smtClean="0"/>
              <a:t>Recognize that many aspects of the primary curriculum are truly universal with diverse expressions</a:t>
            </a:r>
            <a:r>
              <a:rPr lang="mr-IN" dirty="0" smtClean="0"/>
              <a:t>–</a:t>
            </a:r>
            <a:r>
              <a:rPr lang="en-US" dirty="0" smtClean="0"/>
              <a:t> i.e. play, art, dance, outdoor exploration, language learning.  Children all over the world learn in similar ways during childhood.  </a:t>
            </a:r>
            <a:endParaRPr lang="en-US" dirty="0"/>
          </a:p>
          <a:p>
            <a:pPr lvl="0"/>
            <a:r>
              <a:rPr lang="en-CA" dirty="0"/>
              <a:t>Dimensions of diversity such as age, ability, gender, sexual orientation, socio-economic status, family composition, learning styles, culture, ethnicity and language are valued and respected on a daily basis.</a:t>
            </a:r>
            <a:endParaRPr lang="en-US" dirty="0"/>
          </a:p>
          <a:p>
            <a:pPr lvl="0"/>
            <a:r>
              <a:rPr lang="en-CA" dirty="0"/>
              <a:t>Children learn the language of diversity, which includes concepts of equity and equality, in the diverse languages represented in the classroom.</a:t>
            </a:r>
            <a:endParaRPr lang="en-US" dirty="0"/>
          </a:p>
          <a:p>
            <a:pPr lvl="0"/>
            <a:r>
              <a:rPr lang="en-CA" dirty="0"/>
              <a:t>The learners, which includes the teacher who is also a learner, create a class vision statement that supports diversity in the classroom.  </a:t>
            </a:r>
            <a:endParaRPr lang="en-US" dirty="0"/>
          </a:p>
          <a:p>
            <a:pPr lvl="0"/>
            <a:r>
              <a:rPr lang="en-CA" dirty="0"/>
              <a:t>All children’s language and cultures are celebrated and woven into the curriculum through family engagement in sharing and learning.  This occurs across disciplines. Every family’s dimensions of diversity will be integrated into the learning.  This models global citizenship where everyone is celebrated and included.     </a:t>
            </a:r>
            <a:endParaRPr lang="en-US" dirty="0"/>
          </a:p>
          <a:p>
            <a:pPr lvl="0"/>
            <a:r>
              <a:rPr lang="en-CA" dirty="0"/>
              <a:t>Digital Literacy is engaged to support the celebration and learning of diversity, which includes cultures and languages.  </a:t>
            </a:r>
            <a:endParaRPr lang="en-US" dirty="0"/>
          </a:p>
          <a:p>
            <a:pPr lvl="0"/>
            <a:r>
              <a:rPr lang="en-CA" dirty="0"/>
              <a:t>Conflicts based on differences are </a:t>
            </a:r>
            <a:r>
              <a:rPr lang="en-CA" dirty="0" smtClean="0"/>
              <a:t>viewed as learning opportunities and are resolved </a:t>
            </a:r>
            <a:r>
              <a:rPr lang="en-CA" dirty="0"/>
              <a:t>using restorative practices that focus on relationship and restitution.</a:t>
            </a:r>
            <a:endParaRPr lang="en-US" dirty="0"/>
          </a:p>
          <a:p>
            <a:endParaRPr lang="en-US" dirty="0"/>
          </a:p>
        </p:txBody>
      </p:sp>
      <p:sp>
        <p:nvSpPr>
          <p:cNvPr id="4" name="Title 1"/>
          <p:cNvSpPr>
            <a:spLocks noGrp="1"/>
          </p:cNvSpPr>
          <p:nvPr>
            <p:ph type="title"/>
          </p:nvPr>
        </p:nvSpPr>
        <p:spPr>
          <a:xfrm>
            <a:off x="2982715" y="95242"/>
            <a:ext cx="8610600" cy="1293028"/>
          </a:xfrm>
        </p:spPr>
        <p:txBody>
          <a:bodyPr/>
          <a:lstStyle/>
          <a:p>
            <a:pPr algn="ctr"/>
            <a:r>
              <a:rPr lang="en-US" dirty="0" smtClean="0"/>
              <a:t>Principles of the diversity based </a:t>
            </a:r>
            <a:r>
              <a:rPr lang="en-US" smtClean="0"/>
              <a:t>inclusive classroom</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323" y="-40488"/>
            <a:ext cx="1564488" cy="1564488"/>
          </a:xfrm>
          <a:prstGeom prst="rect">
            <a:avLst/>
          </a:prstGeom>
        </p:spPr>
      </p:pic>
    </p:spTree>
    <p:extLst>
      <p:ext uri="{BB962C8B-B14F-4D97-AF65-F5344CB8AC3E}">
        <p14:creationId xmlns:p14="http://schemas.microsoft.com/office/powerpoint/2010/main" val="1753082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89241">
        <p159:morph option="byObject"/>
      </p:transition>
    </mc:Choice>
    <mc:Fallback>
      <p:transition spd="slow" advTm="8924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5033" y="2480997"/>
            <a:ext cx="4699000" cy="3517900"/>
          </a:xfrm>
        </p:spPr>
      </p:pic>
      <p:sp>
        <p:nvSpPr>
          <p:cNvPr id="4" name="Title 1"/>
          <p:cNvSpPr>
            <a:spLocks noGrp="1"/>
          </p:cNvSpPr>
          <p:nvPr>
            <p:ph type="title"/>
          </p:nvPr>
        </p:nvSpPr>
        <p:spPr/>
        <p:txBody>
          <a:bodyPr>
            <a:normAutofit fontScale="90000"/>
          </a:bodyPr>
          <a:lstStyle/>
          <a:p>
            <a:r>
              <a:rPr lang="en-US" dirty="0" smtClean="0"/>
              <a:t>Vygotsky </a:t>
            </a:r>
            <a:br>
              <a:rPr lang="en-US" dirty="0" smtClean="0"/>
            </a:br>
            <a:r>
              <a:rPr lang="en-US" dirty="0" smtClean="0"/>
              <a:t>and his premise of </a:t>
            </a:r>
            <a:br>
              <a:rPr lang="en-US" dirty="0" smtClean="0"/>
            </a:br>
            <a:r>
              <a:rPr lang="en-US" dirty="0" smtClean="0"/>
              <a:t>language acquisition</a:t>
            </a:r>
            <a:endParaRPr lang="en-US" dirty="0"/>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672" y="11739"/>
            <a:ext cx="1547025" cy="1547025"/>
          </a:xfrm>
          <a:prstGeom prst="rect">
            <a:avLst/>
          </a:prstGeom>
        </p:spPr>
      </p:pic>
      <p:sp>
        <p:nvSpPr>
          <p:cNvPr id="7" name="TextBox 6"/>
          <p:cNvSpPr txBox="1"/>
          <p:nvPr/>
        </p:nvSpPr>
        <p:spPr>
          <a:xfrm>
            <a:off x="778934" y="2480998"/>
            <a:ext cx="4758268" cy="3477875"/>
          </a:xfrm>
          <a:prstGeom prst="rect">
            <a:avLst/>
          </a:prstGeom>
          <a:noFill/>
        </p:spPr>
        <p:txBody>
          <a:bodyPr wrap="square" rtlCol="0">
            <a:spAutoFit/>
          </a:bodyPr>
          <a:lstStyle/>
          <a:p>
            <a:pPr marL="285750" indent="-285750">
              <a:buFont typeface="Arial" charset="0"/>
              <a:buChar char="•"/>
            </a:pPr>
            <a:r>
              <a:rPr lang="en-US" sz="2000" dirty="0" smtClean="0"/>
              <a:t>Language is learned within a social context</a:t>
            </a:r>
          </a:p>
          <a:p>
            <a:pPr marL="285750" indent="-285750">
              <a:buFont typeface="Arial" charset="0"/>
              <a:buChar char="•"/>
            </a:pPr>
            <a:r>
              <a:rPr lang="en-US" sz="2000" dirty="0" smtClean="0"/>
              <a:t>Language is a tool for mediating the social world</a:t>
            </a:r>
          </a:p>
          <a:p>
            <a:pPr marL="285750" indent="-285750">
              <a:buFont typeface="Arial" charset="0"/>
              <a:buChar char="•"/>
            </a:pPr>
            <a:r>
              <a:rPr lang="en-US" sz="2000" dirty="0" smtClean="0"/>
              <a:t>Developing expressive and receptive oral language skills develop prior to reading and writing skills</a:t>
            </a:r>
          </a:p>
          <a:p>
            <a:pPr marL="285750" indent="-285750">
              <a:buFont typeface="Arial" charset="0"/>
              <a:buChar char="•"/>
            </a:pPr>
            <a:r>
              <a:rPr lang="en-US" sz="2000" dirty="0" smtClean="0"/>
              <a:t>The more socially based language is, the more accessible it is to learners.</a:t>
            </a:r>
          </a:p>
        </p:txBody>
      </p:sp>
    </p:spTree>
    <p:extLst>
      <p:ext uri="{BB962C8B-B14F-4D97-AF65-F5344CB8AC3E}">
        <p14:creationId xmlns:p14="http://schemas.microsoft.com/office/powerpoint/2010/main" val="115435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Title 3"/>
          <p:cNvSpPr>
            <a:spLocks noGrp="1"/>
          </p:cNvSpPr>
          <p:nvPr>
            <p:ph type="title"/>
          </p:nvPr>
        </p:nvSpPr>
        <p:spPr>
          <a:xfrm>
            <a:off x="283633" y="408764"/>
            <a:ext cx="11586633" cy="1081369"/>
          </a:xfrm>
        </p:spPr>
        <p:txBody>
          <a:bodyPr>
            <a:normAutofit fontScale="90000"/>
          </a:bodyPr>
          <a:lstStyle/>
          <a:p>
            <a:pPr algn="l"/>
            <a:r>
              <a:rPr lang="en-US" dirty="0" smtClean="0"/>
              <a:t>Practices of the		</a:t>
            </a:r>
            <a:r>
              <a:rPr lang="en-US" dirty="0"/>
              <a:t>	</a:t>
            </a:r>
            <a:r>
              <a:rPr lang="en-US" dirty="0" smtClean="0"/>
              <a:t>	diversity based, language friendly				classroom  </a:t>
            </a:r>
            <a:endParaRPr lang="en-US" dirty="0"/>
          </a:p>
        </p:txBody>
      </p:sp>
      <p:sp>
        <p:nvSpPr>
          <p:cNvPr id="5" name="Content Placeholder 2"/>
          <p:cNvSpPr txBox="1">
            <a:spLocks/>
          </p:cNvSpPr>
          <p:nvPr/>
        </p:nvSpPr>
        <p:spPr>
          <a:xfrm>
            <a:off x="533400" y="20421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‘Welcome to the Heart of the Circle’ game</a:t>
            </a:r>
          </a:p>
          <a:p>
            <a:r>
              <a:rPr lang="en-US" dirty="0" smtClean="0"/>
              <a:t>World language lessons with first language speakers from families in the school. </a:t>
            </a:r>
          </a:p>
          <a:p>
            <a:r>
              <a:rPr lang="en-US" dirty="0" smtClean="0"/>
              <a:t>Star of the Week heritage book and sharing themes that elicit dimensions of diversity</a:t>
            </a:r>
          </a:p>
          <a:p>
            <a:r>
              <a:rPr lang="en-US" dirty="0" smtClean="0"/>
              <a:t>Appropriate desk placement for ELL’s </a:t>
            </a:r>
            <a:r>
              <a:rPr lang="mr-IN" dirty="0" smtClean="0"/>
              <a:t>–</a:t>
            </a:r>
            <a:r>
              <a:rPr lang="en-US" dirty="0" smtClean="0"/>
              <a:t> i.e. proximity to the teacher</a:t>
            </a:r>
          </a:p>
          <a:p>
            <a:r>
              <a:rPr lang="en-US" dirty="0" smtClean="0"/>
              <a:t>Appropriate differentiated instruction for all learners</a:t>
            </a:r>
          </a:p>
          <a:p>
            <a:r>
              <a:rPr lang="en-US" dirty="0" smtClean="0"/>
              <a:t>Appropriate differentiated assessment for all learners</a:t>
            </a:r>
          </a:p>
          <a:p>
            <a:r>
              <a:rPr lang="en-US" dirty="0" smtClean="0"/>
              <a:t>Use of comprehensible materials </a:t>
            </a:r>
            <a:r>
              <a:rPr lang="mr-IN" dirty="0" smtClean="0"/>
              <a:t>–</a:t>
            </a:r>
            <a:r>
              <a:rPr lang="en-US" dirty="0" smtClean="0"/>
              <a:t> i.e. images, artifacts, TPR.</a:t>
            </a:r>
          </a:p>
          <a:p>
            <a:endParaRPr lang="en-US" dirty="0" smtClean="0"/>
          </a:p>
          <a:p>
            <a:endParaRPr lang="en-US" dirty="0" smtClean="0"/>
          </a:p>
          <a:p>
            <a:endParaRPr lang="en-US" dirty="0"/>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02" y="-23025"/>
            <a:ext cx="1547025" cy="1467807"/>
          </a:xfrm>
          <a:prstGeom prst="rect">
            <a:avLst/>
          </a:prstGeom>
        </p:spPr>
      </p:pic>
    </p:spTree>
    <p:extLst>
      <p:ext uri="{BB962C8B-B14F-4D97-AF65-F5344CB8AC3E}">
        <p14:creationId xmlns:p14="http://schemas.microsoft.com/office/powerpoint/2010/main" val="28353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ou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
        <p:nvSpPr>
          <p:cNvPr id="10" name="TextBox 9"/>
          <p:cNvSpPr txBox="1"/>
          <p:nvPr/>
        </p:nvSpPr>
        <p:spPr>
          <a:xfrm>
            <a:off x="239151" y="2096232"/>
            <a:ext cx="11549575" cy="3477875"/>
          </a:xfrm>
          <a:prstGeom prst="rect">
            <a:avLst/>
          </a:prstGeom>
          <a:noFill/>
        </p:spPr>
        <p:txBody>
          <a:bodyPr wrap="square" rtlCol="0">
            <a:spAutoFit/>
          </a:bodyPr>
          <a:lstStyle/>
          <a:p>
            <a:pPr marL="285750" indent="-285750">
              <a:buFont typeface="Arial" charset="0"/>
              <a:buChar char="•"/>
            </a:pPr>
            <a:r>
              <a:rPr lang="en-US" sz="2000" dirty="0" smtClean="0"/>
              <a:t>‘Welcome’ all the children/languages/cultures to the classroom in the first weeks of the school year by doing inclusive games and activities that teach words and phrases in the diverse languages represented in the classroom.  Engage students in co-teaching words and phrases.</a:t>
            </a:r>
          </a:p>
          <a:p>
            <a:pPr marL="285750" indent="-285750">
              <a:buFont typeface="Arial" charset="0"/>
              <a:buChar char="•"/>
            </a:pPr>
            <a:r>
              <a:rPr lang="en-US" sz="2000" dirty="0" smtClean="0"/>
              <a:t>Focus on a language of the week and re-learn the basic greetings of that language each day during Calendar.  By the end of the week, learners should be able to say, “Hello and Welcome.  How are you? I am well, thank you”.  </a:t>
            </a:r>
          </a:p>
          <a:p>
            <a:pPr marL="285750" indent="-285750">
              <a:buFont typeface="Arial" charset="0"/>
              <a:buChar char="•"/>
            </a:pPr>
            <a:r>
              <a:rPr lang="en-US" sz="2000" dirty="0" smtClean="0"/>
              <a:t>Represent languages spoken by students on a diversity word wall </a:t>
            </a:r>
            <a:r>
              <a:rPr lang="mr-IN" sz="2000" dirty="0" smtClean="0"/>
              <a:t>–</a:t>
            </a:r>
            <a:r>
              <a:rPr lang="en-US" sz="2000" dirty="0" smtClean="0"/>
              <a:t> a map of the world with language families written on it in the location where the languages originate.</a:t>
            </a:r>
          </a:p>
          <a:p>
            <a:pPr marL="285750" indent="-285750">
              <a:buFont typeface="Arial" charset="0"/>
              <a:buChar char="•"/>
            </a:pPr>
            <a:r>
              <a:rPr lang="en-US" sz="2000" dirty="0" smtClean="0"/>
              <a:t>Create an attention getting song that uses the multiple languages represented in the classroom.</a:t>
            </a:r>
            <a:r>
              <a:rPr lang="en-US" dirty="0" smtClean="0"/>
              <a:t>      </a:t>
            </a:r>
            <a:endParaRPr lang="en-US" dirty="0"/>
          </a:p>
        </p:txBody>
      </p:sp>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4207" y="-44255"/>
            <a:ext cx="1568255" cy="1568255"/>
          </a:xfrm>
          <a:prstGeom prst="rect">
            <a:avLst/>
          </a:prstGeom>
        </p:spPr>
      </p:pic>
    </p:spTree>
    <p:extLst>
      <p:ext uri="{BB962C8B-B14F-4D97-AF65-F5344CB8AC3E}">
        <p14:creationId xmlns:p14="http://schemas.microsoft.com/office/powerpoint/2010/main" val="2141946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594">
        <p159:morph option="byObject"/>
        <p:sndAc>
          <p:stSnd>
            <p:snd r:embed="rId4" name="Chimes.wav"/>
          </p:stSnd>
        </p:sndAc>
      </p:transition>
    </mc:Choice>
    <mc:Fallback xmlns="">
      <p:transition spd="slow" advTm="1594">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10820400" cy="3125893"/>
          </a:xfrm>
        </p:spPr>
        <p:txBody>
          <a:bodyPr/>
          <a:lstStyle/>
          <a:p>
            <a:pPr marL="285750" indent="-285750">
              <a:buFont typeface="Arial" charset="0"/>
              <a:buChar char="•"/>
            </a:pPr>
            <a:r>
              <a:rPr lang="en-US" sz="2000" dirty="0"/>
              <a:t>Include the diverse cultures/languages represented in the class in the learning </a:t>
            </a:r>
            <a:r>
              <a:rPr lang="en-US" sz="2000" dirty="0" smtClean="0"/>
              <a:t>plan as </a:t>
            </a:r>
            <a:r>
              <a:rPr lang="en-US" sz="2000" dirty="0"/>
              <a:t>often as </a:t>
            </a:r>
            <a:r>
              <a:rPr lang="en-US" sz="2000" dirty="0" smtClean="0"/>
              <a:t>possible</a:t>
            </a:r>
            <a:endParaRPr lang="en-US" sz="2000" dirty="0"/>
          </a:p>
          <a:p>
            <a:pPr marL="285750" indent="-285750">
              <a:buFont typeface="Arial" charset="0"/>
              <a:buChar char="•"/>
            </a:pPr>
            <a:r>
              <a:rPr lang="en-US" sz="2000" dirty="0"/>
              <a:t>Provide ELL’s with notebooks that they can use to create first language/English language dictionaries for themselves.  This can be sent home to be checked by parents that are fluent in the first language</a:t>
            </a:r>
            <a:r>
              <a:rPr lang="en-US" sz="2000" dirty="0" smtClean="0"/>
              <a:t>.</a:t>
            </a:r>
            <a:endParaRPr lang="en-US" sz="2000" dirty="0"/>
          </a:p>
          <a:p>
            <a:pPr marL="285750" indent="-285750">
              <a:buFont typeface="Arial" charset="0"/>
              <a:buChar char="•"/>
            </a:pPr>
            <a:r>
              <a:rPr lang="en-US" sz="2000" dirty="0"/>
              <a:t>Invite parents who are fluent language speakers to share the home language in the </a:t>
            </a:r>
            <a:r>
              <a:rPr lang="en-US" sz="2000" dirty="0" smtClean="0"/>
              <a:t>classroom through a variety of age appropriate language games. These games should integrate </a:t>
            </a:r>
            <a:r>
              <a:rPr lang="en-US" sz="2000" dirty="0" err="1" smtClean="0"/>
              <a:t>discplines</a:t>
            </a:r>
            <a:r>
              <a:rPr lang="en-US" sz="2000" dirty="0" smtClean="0"/>
              <a:t> </a:t>
            </a:r>
            <a:r>
              <a:rPr lang="mr-IN" sz="2000" dirty="0" smtClean="0"/>
              <a:t>–</a:t>
            </a:r>
            <a:r>
              <a:rPr lang="en-US" sz="2000" dirty="0" smtClean="0"/>
              <a:t> i.e. a nutrition themed game in French that can be done in PE.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437" y="24654"/>
            <a:ext cx="1545911" cy="1545911"/>
          </a:xfrm>
          <a:prstGeom prst="rect">
            <a:avLst/>
          </a:prstGeom>
        </p:spPr>
      </p:pic>
    </p:spTree>
    <p:extLst>
      <p:ext uri="{BB962C8B-B14F-4D97-AF65-F5344CB8AC3E}">
        <p14:creationId xmlns:p14="http://schemas.microsoft.com/office/powerpoint/2010/main" val="1110868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from practicum</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121" y="19905"/>
            <a:ext cx="1504095" cy="150409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844" y="2193925"/>
            <a:ext cx="9888311" cy="4024313"/>
          </a:xfrm>
          <a:prstGeom prst="rect">
            <a:avLst/>
          </a:prstGeom>
        </p:spPr>
      </p:pic>
    </p:spTree>
    <p:extLst>
      <p:ext uri="{BB962C8B-B14F-4D97-AF65-F5344CB8AC3E}">
        <p14:creationId xmlns:p14="http://schemas.microsoft.com/office/powerpoint/2010/main" val="1359241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work in SD 68</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3587" y="2522483"/>
            <a:ext cx="6291085" cy="3537131"/>
          </a:xfr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5120" y="1814836"/>
            <a:ext cx="1504096" cy="150409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60" y="3444766"/>
            <a:ext cx="4191000" cy="1397000"/>
          </a:xfrm>
          <a:prstGeom prst="rect">
            <a:avLst/>
          </a:prstGeom>
        </p:spPr>
      </p:pic>
    </p:spTree>
    <p:extLst>
      <p:ext uri="{BB962C8B-B14F-4D97-AF65-F5344CB8AC3E}">
        <p14:creationId xmlns:p14="http://schemas.microsoft.com/office/powerpoint/2010/main" val="1028864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9783</TotalTime>
  <Words>2248</Words>
  <Application>Microsoft Macintosh PowerPoint</Application>
  <PresentationFormat>Widescreen</PresentationFormat>
  <Paragraphs>129</Paragraphs>
  <Slides>21</Slides>
  <Notes>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Mangal</vt:lpstr>
      <vt:lpstr>Wingdings</vt:lpstr>
      <vt:lpstr>Arial</vt:lpstr>
      <vt:lpstr>Vapor Trail</vt:lpstr>
      <vt:lpstr>Diversity </vt:lpstr>
      <vt:lpstr>Create a diversity based  Inclusive Learning Community for all</vt:lpstr>
      <vt:lpstr>Principles of the diversity based inclusive classroom</vt:lpstr>
      <vt:lpstr>Vygotsky  and his premise of  language acquisition</vt:lpstr>
      <vt:lpstr>Practices of the    diversity based, language friendly    classroom  </vt:lpstr>
      <vt:lpstr>PowerPoint Presentation</vt:lpstr>
      <vt:lpstr>PowerPoint Presentation</vt:lpstr>
      <vt:lpstr>Examples from practicum</vt:lpstr>
      <vt:lpstr>Examples from work in SD 68</vt:lpstr>
      <vt:lpstr>Digital literacy</vt:lpstr>
      <vt:lpstr>literacy</vt:lpstr>
      <vt:lpstr>Visual art</vt:lpstr>
      <vt:lpstr>pe and health   </vt:lpstr>
      <vt:lpstr>Social studies</vt:lpstr>
      <vt:lpstr>math</vt:lpstr>
      <vt:lpstr>Music/theatre</vt:lpstr>
      <vt:lpstr>Science/outdoor ed</vt:lpstr>
      <vt:lpstr>Summary of learning</vt:lpstr>
      <vt:lpstr>Future directions</vt:lpstr>
      <vt:lpstr>PowerPoint Presentation</vt:lpstr>
      <vt:lpstr>Artwork created by Ms. Fisher’s Grade 1 class during the 5 week practicum</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Fisher</dc:creator>
  <cp:lastModifiedBy>Heather Fisher</cp:lastModifiedBy>
  <cp:revision>47</cp:revision>
  <dcterms:created xsi:type="dcterms:W3CDTF">2017-05-14T14:37:09Z</dcterms:created>
  <dcterms:modified xsi:type="dcterms:W3CDTF">2017-06-10T20:46:53Z</dcterms:modified>
</cp:coreProperties>
</file>